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6" r:id="rId2"/>
    <p:sldId id="372" r:id="rId3"/>
    <p:sldId id="356" r:id="rId4"/>
    <p:sldId id="359" r:id="rId5"/>
    <p:sldId id="337" r:id="rId6"/>
    <p:sldId id="346" r:id="rId7"/>
    <p:sldId id="363" r:id="rId8"/>
    <p:sldId id="368" r:id="rId9"/>
    <p:sldId id="374" r:id="rId10"/>
    <p:sldId id="375" r:id="rId11"/>
    <p:sldId id="364" r:id="rId12"/>
    <p:sldId id="366" r:id="rId13"/>
    <p:sldId id="367" r:id="rId14"/>
    <p:sldId id="369" r:id="rId15"/>
    <p:sldId id="370" r:id="rId16"/>
    <p:sldId id="371" r:id="rId17"/>
    <p:sldId id="360" r:id="rId18"/>
    <p:sldId id="361" r:id="rId19"/>
    <p:sldId id="362" r:id="rId20"/>
    <p:sldId id="296" r:id="rId21"/>
    <p:sldId id="297" r:id="rId22"/>
    <p:sldId id="350" r:id="rId23"/>
    <p:sldId id="349" r:id="rId24"/>
    <p:sldId id="292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E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634" autoAdjust="0"/>
    <p:restoredTop sz="94660"/>
  </p:normalViewPr>
  <p:slideViewPr>
    <p:cSldViewPr snapToGrid="0">
      <p:cViewPr>
        <p:scale>
          <a:sx n="85" d="100"/>
          <a:sy n="85" d="100"/>
        </p:scale>
        <p:origin x="-312" y="3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B4A3FC-452C-4773-B461-E287C7DA109E}" type="datetimeFigureOut">
              <a:rPr lang="ru-RU" smtClean="0"/>
              <a:t>12.09.2017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1E6F8-8584-42BD-B5C6-62FDF3254A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35682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75FDA9-3632-4B83-B9F1-1793611B406D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95546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75FDA9-3632-4B83-B9F1-1793611B406D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80755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75FDA9-3632-4B83-B9F1-1793611B406D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80755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t>12.09.2017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1269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t>12.09.2017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-1" y="0"/>
            <a:ext cx="12192001" cy="69580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7490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t>12.09.2017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0027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t>12.09.2017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286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t>12.09.2017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4311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t>12.09.2017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92160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t>12.09.2017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4785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t>12.09.2017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762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t>12.09.2017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4805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t>12.09.2017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426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t>12.09.2017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3532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 userDrawn="1"/>
        </p:nvGrpSpPr>
        <p:grpSpPr>
          <a:xfrm>
            <a:off x="0" y="-1"/>
            <a:ext cx="12187238" cy="6858001"/>
            <a:chOff x="-1" y="-1"/>
            <a:chExt cx="12187239" cy="6858002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" y="-1"/>
              <a:ext cx="6858001" cy="6858001"/>
            </a:xfrm>
            <a:prstGeom prst="rect">
              <a:avLst/>
            </a:prstGeom>
          </p:spPr>
        </p:pic>
        <p:pic>
          <p:nvPicPr>
            <p:cNvPr id="9" name="Рисунок 8"/>
            <p:cNvPicPr>
              <a:picLocks noChangeAspect="1"/>
            </p:cNvPicPr>
            <p:nvPr/>
          </p:nvPicPr>
          <p:blipFill rotWithShape="1"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199335" y="0"/>
              <a:ext cx="5987903" cy="6858001"/>
            </a:xfrm>
            <a:prstGeom prst="rect">
              <a:avLst/>
            </a:prstGeom>
          </p:spPr>
        </p:pic>
      </p:grpSp>
      <p:sp>
        <p:nvSpPr>
          <p:cNvPr id="10" name="Прямоугольник 9"/>
          <p:cNvSpPr/>
          <p:nvPr userDrawn="1"/>
        </p:nvSpPr>
        <p:spPr>
          <a:xfrm>
            <a:off x="0" y="0"/>
            <a:ext cx="12192000" cy="6977575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BB010C-73D5-49DC-A6D8-73FBCEC9E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6215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519263" y="4054233"/>
            <a:ext cx="9677400" cy="2387600"/>
          </a:xfrm>
        </p:spPr>
        <p:txBody>
          <a:bodyPr>
            <a:normAutofit/>
          </a:bodyPr>
          <a:lstStyle/>
          <a:p>
            <a:r>
              <a:rPr lang="ru-RU" sz="4800" dirty="0">
                <a:solidFill>
                  <a:srgbClr val="002060"/>
                </a:solidFill>
                <a:latin typeface="Segoe Print" panose="02000600000000000000" pitchFamily="2" charset="0"/>
                <a:ea typeface="+mn-ea"/>
                <a:cs typeface="+mn-cs"/>
              </a:rPr>
              <a:t>Правильное поведение на </a:t>
            </a:r>
            <a:r>
              <a:rPr lang="ru-RU" sz="4800" dirty="0" smtClean="0">
                <a:solidFill>
                  <a:srgbClr val="002060"/>
                </a:solidFill>
                <a:latin typeface="Segoe Print" panose="02000600000000000000" pitchFamily="2" charset="0"/>
                <a:ea typeface="+mn-ea"/>
                <a:cs typeface="+mn-cs"/>
              </a:rPr>
              <a:t>дороге </a:t>
            </a:r>
            <a:r>
              <a:rPr lang="ru-RU" sz="4800" dirty="0">
                <a:solidFill>
                  <a:srgbClr val="002060"/>
                </a:solidFill>
                <a:latin typeface="Segoe Print" panose="02000600000000000000" pitchFamily="2" charset="0"/>
                <a:ea typeface="+mn-ea"/>
                <a:cs typeface="+mn-cs"/>
              </a:rPr>
              <a:t>— залог общей безопасности</a:t>
            </a:r>
          </a:p>
        </p:txBody>
      </p:sp>
      <p:pic>
        <p:nvPicPr>
          <p:cNvPr id="3074" name="Picture 2" descr="C:\Users\Елена Кравченко\Desktop\Галя\Лого\лого ГИБДД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1064" y="167267"/>
            <a:ext cx="2614496" cy="2718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00531" y="2894286"/>
            <a:ext cx="741556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 </a:t>
            </a:r>
            <a:r>
              <a:rPr lang="ru-RU" sz="1400" b="1" dirty="0" smtClean="0"/>
              <a:t>ГОСУДАРСТВЕННАЯ </a:t>
            </a:r>
            <a:r>
              <a:rPr lang="ru-RU" sz="1400" b="1" dirty="0"/>
              <a:t>ИНСПЕКЦИЯ БЕЗОПАСНОСТИ ДОРОЖНОГО ДВИЖЕНИЯ</a:t>
            </a:r>
            <a:endParaRPr lang="ru-RU" sz="1400" dirty="0"/>
          </a:p>
          <a:p>
            <a:pPr algn="ctr"/>
            <a:r>
              <a:rPr lang="ru-RU" sz="1400" b="1" dirty="0"/>
              <a:t>УПРАВЛЕНИЯ  МИНИСТЕРСТВА ВНУТРЕННИХ ДЕЛ РОССИЙСКОЙ ФЕДЕРАЦИИ </a:t>
            </a:r>
            <a:endParaRPr lang="ru-RU" sz="1400" dirty="0"/>
          </a:p>
          <a:p>
            <a:pPr algn="ctr"/>
            <a:r>
              <a:rPr lang="ru-RU" sz="1400" b="1" dirty="0"/>
              <a:t>по городу ЕКАТЕРИНБУРГУ</a:t>
            </a:r>
            <a:endParaRPr lang="ru-RU" sz="1400" dirty="0"/>
          </a:p>
          <a:p>
            <a:pPr algn="ctr"/>
            <a:r>
              <a:rPr lang="ru-RU" sz="1400" b="1" dirty="0"/>
              <a:t>(ГИБДД УМВД России по г. Екатеринбургу)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17199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1551533" y="63395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12</a:t>
            </a:r>
          </a:p>
        </p:txBody>
      </p:sp>
      <p:pic>
        <p:nvPicPr>
          <p:cNvPr id="11" name="Picture 2" descr="C:\Users\Елена Кравченко\Desktop\Галя\Лого\лого ГИБДД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1223" y="215564"/>
            <a:ext cx="1399014" cy="1454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45688" y="115669"/>
            <a:ext cx="1022553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0000"/>
                </a:solidFill>
                <a:latin typeface="Times" charset="0"/>
              </a:rPr>
              <a:t>19.09.2017 наезд на пешехода </a:t>
            </a:r>
            <a:r>
              <a:rPr lang="ru-RU" dirty="0" err="1" smtClean="0">
                <a:solidFill>
                  <a:srgbClr val="000000"/>
                </a:solidFill>
                <a:latin typeface="Times" charset="0"/>
              </a:rPr>
              <a:t>ул.Расточная</a:t>
            </a:r>
            <a:r>
              <a:rPr lang="ru-RU" dirty="0" smtClean="0">
                <a:solidFill>
                  <a:srgbClr val="000000"/>
                </a:solidFill>
                <a:latin typeface="Times" charset="0"/>
              </a:rPr>
              <a:t>, 39</a:t>
            </a:r>
          </a:p>
          <a:p>
            <a:pPr algn="ctr"/>
            <a:r>
              <a:rPr lang="ru-RU" dirty="0" smtClean="0">
                <a:solidFill>
                  <a:srgbClr val="000000"/>
                </a:solidFill>
                <a:latin typeface="Times" charset="0"/>
              </a:rPr>
              <a:t>несовершеннолетний  неожиданно выбежал на проезжую часть в неустановленном месте.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  <a:latin typeface="Times" charset="0"/>
              </a:rPr>
              <a:t>Кто виноват?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Елена Кравченко\Desktop\Галя\ДТП\12.09.2017 Расточная, 39\20170912_1601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4539" y="1137549"/>
            <a:ext cx="7370974" cy="5528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2910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1551533" y="63395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12</a:t>
            </a:r>
          </a:p>
        </p:txBody>
      </p:sp>
      <p:pic>
        <p:nvPicPr>
          <p:cNvPr id="11" name="Picture 2" descr="C:\Users\Елена Кравченко\Desktop\Галя\Лого\лого ГИБДД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1223" y="215564"/>
            <a:ext cx="1399014" cy="1454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725" y="842505"/>
            <a:ext cx="10070498" cy="53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79863" y="191332"/>
            <a:ext cx="99913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0000"/>
                </a:solidFill>
                <a:latin typeface="Times" charset="0"/>
              </a:rPr>
              <a:t>«Ситуации-ловушки»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4133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1551533" y="63395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12</a:t>
            </a:r>
          </a:p>
        </p:txBody>
      </p:sp>
      <p:pic>
        <p:nvPicPr>
          <p:cNvPr id="11" name="Picture 2" descr="C:\Users\Елена Кравченко\Desktop\Галя\Лого\лого ГИБДД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1223" y="215564"/>
            <a:ext cx="1399014" cy="1454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620" y="1169136"/>
            <a:ext cx="9701560" cy="5170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79863" y="191332"/>
            <a:ext cx="99913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0000"/>
                </a:solidFill>
                <a:latin typeface="Times" charset="0"/>
              </a:rPr>
              <a:t>Видео 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9060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1551533" y="63395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12</a:t>
            </a:r>
          </a:p>
        </p:txBody>
      </p:sp>
      <p:pic>
        <p:nvPicPr>
          <p:cNvPr id="11" name="Picture 2" descr="C:\Users\Елена Кравченко\Desktop\Галя\Лого\лого ГИБДД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1223" y="215564"/>
            <a:ext cx="1399014" cy="1454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618" y="1146602"/>
            <a:ext cx="9743843" cy="519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79863" y="191332"/>
            <a:ext cx="99913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0000"/>
                </a:solidFill>
                <a:latin typeface="Times" charset="0"/>
              </a:rPr>
              <a:t>Видео 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0585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1551533" y="63395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12</a:t>
            </a:r>
          </a:p>
        </p:txBody>
      </p:sp>
      <p:pic>
        <p:nvPicPr>
          <p:cNvPr id="11" name="Picture 2" descr="C:\Users\Елена Кравченко\Desktop\Галя\Лого\лого ГИБДД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1223" y="215564"/>
            <a:ext cx="1399014" cy="1454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79863" y="191332"/>
            <a:ext cx="99913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0000"/>
                </a:solidFill>
                <a:latin typeface="Times" charset="0"/>
              </a:rPr>
              <a:t>Видео 3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214" y="724829"/>
            <a:ext cx="10011472" cy="5335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2385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1551533" y="63395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12</a:t>
            </a:r>
          </a:p>
        </p:txBody>
      </p:sp>
      <p:pic>
        <p:nvPicPr>
          <p:cNvPr id="11" name="Picture 2" descr="C:\Users\Елена Кравченко\Desktop\Галя\Лого\лого ГИБДД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1223" y="215564"/>
            <a:ext cx="1399014" cy="1454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12595" y="191332"/>
            <a:ext cx="1031487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20.02.2017 </a:t>
            </a:r>
            <a:r>
              <a:rPr lang="ru-RU" dirty="0" smtClean="0"/>
              <a:t>Водитель </a:t>
            </a:r>
            <a:r>
              <a:rPr lang="ru-RU" dirty="0"/>
              <a:t>автомобиля Ситроен </a:t>
            </a:r>
            <a:r>
              <a:rPr lang="ru-RU" dirty="0" smtClean="0"/>
              <a:t>1971 </a:t>
            </a:r>
            <a:r>
              <a:rPr lang="ru-RU" dirty="0"/>
              <a:t>г/р., при движении со стороны г. Богданович в сторону г. </a:t>
            </a:r>
            <a:r>
              <a:rPr lang="ru-RU" dirty="0" smtClean="0"/>
              <a:t>Екатеринбурга </a:t>
            </a:r>
            <a:r>
              <a:rPr lang="ru-RU" dirty="0"/>
              <a:t>не справилась с управлением автомобиля, допустила занос, с последующим выездом на полосу встречного движения, где допустила столкновение с автомобилем Мицубиси </a:t>
            </a:r>
            <a:r>
              <a:rPr lang="ru-RU" dirty="0" err="1"/>
              <a:t>Паджеро</a:t>
            </a:r>
            <a:endParaRPr lang="ru-RU" dirty="0"/>
          </a:p>
        </p:txBody>
      </p:sp>
      <p:pic>
        <p:nvPicPr>
          <p:cNvPr id="1026" name="Picture 2" descr="C:\Users\Елена Кравченко\Desktop\Галя\Пропаганда\Информация с других отделов ГИБДД\Богданович, 21.02.2017\WP_20170220_17_24_33_Pr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066" y="1087643"/>
            <a:ext cx="9664954" cy="5436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9833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1551533" y="63395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12</a:t>
            </a:r>
          </a:p>
        </p:txBody>
      </p:sp>
      <p:pic>
        <p:nvPicPr>
          <p:cNvPr id="11" name="Picture 2" descr="C:\Users\Елена Кравченко\Desktop\Галя\Лого\лого ГИБДД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1223" y="215564"/>
            <a:ext cx="1399014" cy="1454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12595" y="191332"/>
            <a:ext cx="103148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 результате ДТП водитель автомобиля </a:t>
            </a:r>
            <a:r>
              <a:rPr lang="ru-RU" dirty="0" smtClean="0"/>
              <a:t>Ситроен, мальчик 2009 </a:t>
            </a:r>
            <a:r>
              <a:rPr lang="ru-RU" dirty="0"/>
              <a:t>г/р, </a:t>
            </a:r>
            <a:r>
              <a:rPr lang="ru-RU" dirty="0" smtClean="0"/>
              <a:t>мужчина -пассажир 1940 г/р. - </a:t>
            </a:r>
            <a:r>
              <a:rPr lang="ru-RU" dirty="0"/>
              <a:t>погибли на месте происшествия.</a:t>
            </a:r>
          </a:p>
        </p:txBody>
      </p:sp>
      <p:pic>
        <p:nvPicPr>
          <p:cNvPr id="2050" name="Picture 2" descr="C:\Users\Елена Кравченко\Desktop\Галя\Пропаганда\Информация с других отделов ГИБДД\Богданович, 21.02.2017\WP_20170220_18_19_54_Pr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726" y="1089719"/>
            <a:ext cx="9661263" cy="5434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2675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Елена Кравченко\Desktop\Галя\Лого\лого ГИБДД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913" y="215564"/>
            <a:ext cx="1399014" cy="1454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900043" y="1135560"/>
            <a:ext cx="864769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0" name="Picture 2" descr="C:\Users\Елена Кравченко\Desktop\Галя\ПРЕЗЕНТАЦИИ\slide_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0333" y="702527"/>
            <a:ext cx="9667720" cy="5438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0249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Елена Кравченко\Desktop\Галя\Лого\лого ГИБДД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913" y="215564"/>
            <a:ext cx="1399014" cy="1454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900043" y="1135560"/>
            <a:ext cx="864769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15843" y="1750268"/>
            <a:ext cx="1034833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Родителям и законным представителям несовершеннолетних необходимо помнить, что за вред, причиненный несовершеннолетним, не достигшим 14 лет, отвечают его родители или опекуны. </a:t>
            </a:r>
            <a:endParaRPr lang="ru-RU" sz="2400" b="1" dirty="0" smtClean="0"/>
          </a:p>
          <a:p>
            <a:endParaRPr lang="ru-RU" sz="2400" b="1" dirty="0"/>
          </a:p>
          <a:p>
            <a:r>
              <a:rPr lang="ru-RU" sz="2400" b="1" dirty="0" smtClean="0"/>
              <a:t>Несовершеннолетние </a:t>
            </a:r>
            <a:r>
              <a:rPr lang="ru-RU" sz="2400" b="1" dirty="0"/>
              <a:t>в возрасте от 14 до 18 лет самостоятельно несут ответственность за причиненный вред на общих основаниях. </a:t>
            </a:r>
            <a:endParaRPr lang="ru-RU" sz="2400" b="1" dirty="0" smtClean="0"/>
          </a:p>
          <a:p>
            <a:endParaRPr lang="ru-RU" sz="2400" b="1" dirty="0"/>
          </a:p>
          <a:p>
            <a:r>
              <a:rPr lang="ru-RU" sz="2400" b="1" dirty="0" smtClean="0"/>
              <a:t>В </a:t>
            </a:r>
            <a:r>
              <a:rPr lang="ru-RU" sz="2400" b="1" dirty="0"/>
              <a:t>случае, когда у несовершеннолетнего в возрасте от 14 до 18 лет нет доходов или иного имущества, достаточных для возмещения вреда, вред возмещают полностью или в недостающей части его родителями (усыновителями) или попечителем</a:t>
            </a:r>
            <a:r>
              <a:rPr lang="ru-RU" sz="2400" b="1" dirty="0" smtClean="0"/>
              <a:t>.</a:t>
            </a:r>
          </a:p>
          <a:p>
            <a:endParaRPr lang="ru-RU" sz="2400" b="1" dirty="0"/>
          </a:p>
          <a:p>
            <a:r>
              <a:rPr lang="ru-RU" sz="2400" b="1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011137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Елена Кравченко\Desktop\Галя\Лого\лого ГИБДД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913" y="215564"/>
            <a:ext cx="1399014" cy="1454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900043" y="1135560"/>
            <a:ext cx="864769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15843" y="1680847"/>
            <a:ext cx="10348332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Кроме того, родители (законные представители) несовершеннолетних могут быть привлечены к административной ответственности </a:t>
            </a:r>
            <a:r>
              <a:rPr lang="ru-RU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статье 5.35 КоАП РФ </a:t>
            </a:r>
            <a:r>
              <a:rPr lang="ru-RU" sz="2800" b="1" dirty="0"/>
              <a:t>за неисполнение родителями или иными законными представителями несовершеннолетних обязанностей по содержанию и воспитанию несовершеннолетних. </a:t>
            </a:r>
            <a:endParaRPr lang="ru-RU" sz="2800" b="1" dirty="0" smtClean="0"/>
          </a:p>
          <a:p>
            <a:endParaRPr lang="ru-RU" sz="2800" b="1" dirty="0"/>
          </a:p>
          <a:p>
            <a:r>
              <a:rPr lang="ru-RU" sz="2800" b="1" dirty="0" smtClean="0"/>
              <a:t>Санкция </a:t>
            </a:r>
            <a:r>
              <a:rPr lang="ru-RU" sz="2800" b="1" dirty="0"/>
              <a:t>данной статьи предусматривает предупреждение или наложение административного штрафа в </a:t>
            </a:r>
            <a:r>
              <a:rPr lang="ru-RU" sz="2800" b="1" dirty="0" smtClean="0"/>
              <a:t>размере </a:t>
            </a:r>
            <a:r>
              <a:rPr lang="ru-RU" sz="2800" b="1" dirty="0" err="1" smtClean="0"/>
              <a:t>пятиста</a:t>
            </a:r>
            <a:r>
              <a:rPr lang="ru-RU" sz="2800" b="1" dirty="0" smtClean="0"/>
              <a:t> </a:t>
            </a:r>
            <a:r>
              <a:rPr lang="ru-RU" sz="2800" b="1" dirty="0"/>
              <a:t>рублей.</a:t>
            </a:r>
          </a:p>
          <a:p>
            <a:endParaRPr lang="ru-RU" sz="2400" b="1" dirty="0"/>
          </a:p>
          <a:p>
            <a:r>
              <a:rPr lang="ru-RU" sz="2400" b="1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94559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Елена Кравченко\Desktop\Галя\Лого\лого ГИБДД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913" y="215564"/>
            <a:ext cx="1399014" cy="1454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17420" y="1816033"/>
            <a:ext cx="1060179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месяцев 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2017 года на территории </a:t>
            </a:r>
            <a:endPara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Екатеринбурга с участием несовершеннолетних 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зарегистрировано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 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ДТП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АППГ – 54; -22,2%), в которых 51 ребенок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получил 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ранения различной степени тяжести (АППГ- 54; -5,5%). </a:t>
            </a:r>
            <a:endPara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 </a:t>
            </a:r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них по </a:t>
            </a: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собственной неосторожности детей-пешеходов произошло 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 </a:t>
            </a:r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ДТП (АППГ – 9 ДТП, +55%).</a:t>
            </a:r>
            <a:endParaRPr lang="ru-RU" sz="36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00979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0765" y="2540306"/>
            <a:ext cx="3000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/>
              <a:t> </a:t>
            </a:r>
          </a:p>
        </p:txBody>
      </p:sp>
      <p:pic>
        <p:nvPicPr>
          <p:cNvPr id="1028" name="Picture 4" descr="http://omskzdes.ru/storage/c/2015/06/02/1433223221_551176_2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8945" y="1620455"/>
            <a:ext cx="6503799" cy="5101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852488" y="145387"/>
            <a:ext cx="10515600" cy="1325563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rgbClr val="002060"/>
                </a:solidFill>
                <a:latin typeface="Segoe Print" panose="02000600000000000000" pitchFamily="2" charset="0"/>
                <a:ea typeface="+mn-ea"/>
                <a:cs typeface="+mn-cs"/>
              </a:rPr>
              <a:t>Где водитель встречается с пешеходом?</a:t>
            </a:r>
            <a:endParaRPr lang="ru-RU" sz="4000" dirty="0">
              <a:solidFill>
                <a:srgbClr val="002060"/>
              </a:solidFill>
              <a:latin typeface="Segoe Print" panose="02000600000000000000" pitchFamily="2" charset="0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551533" y="63395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2</a:t>
            </a:r>
            <a:endParaRPr lang="ru-RU" dirty="0" smtClean="0">
              <a:solidFill>
                <a:srgbClr val="002060"/>
              </a:solidFill>
            </a:endParaRPr>
          </a:p>
        </p:txBody>
      </p:sp>
      <p:pic>
        <p:nvPicPr>
          <p:cNvPr id="6" name="Picture 2" descr="C:\Users\Елена Кравченко\Desktop\Галя\Лого\лого ГИБДД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518" y="229890"/>
            <a:ext cx="1599736" cy="1663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1550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860872" y="566458"/>
            <a:ext cx="8437403" cy="620872"/>
          </a:xfrm>
        </p:spPr>
        <p:txBody>
          <a:bodyPr anchor="ctr">
            <a:noAutofit/>
          </a:bodyPr>
          <a:lstStyle/>
          <a:p>
            <a:r>
              <a:rPr lang="ru-RU" altLang="ru-RU" sz="4000" dirty="0">
                <a:solidFill>
                  <a:srgbClr val="002060"/>
                </a:solidFill>
                <a:latin typeface="Segoe Print" panose="02000600000000000000" pitchFamily="2" charset="0"/>
                <a:ea typeface="+mn-ea"/>
                <a:cs typeface="+mn-cs"/>
              </a:rPr>
              <a:t>Правила дорожного движения</a:t>
            </a: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6898482" y="566102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ru-RU" alt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2360765" y="2540306"/>
            <a:ext cx="3000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/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062648" y="1638322"/>
            <a:ext cx="803385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333333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4.5.</a:t>
            </a:r>
            <a:r>
              <a:rPr lang="ru-RU" sz="3600" dirty="0">
                <a:solidFill>
                  <a:srgbClr val="333333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 </a:t>
            </a:r>
            <a:r>
              <a:rPr lang="ru-RU" sz="3600" b="1" dirty="0">
                <a:solidFill>
                  <a:srgbClr val="333333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На нерегулируемых пешеходных переходах пешеходы могут выходить на проезжую часть </a:t>
            </a:r>
            <a:r>
              <a:rPr lang="ru-RU" sz="3600" b="1" dirty="0">
                <a:solidFill>
                  <a:srgbClr val="0070C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после того, как оценят расстояние до приближающихся транспортных средств, их скорость и убедятся, что переход будет для них безопасен</a:t>
            </a:r>
            <a:r>
              <a:rPr lang="ru-RU" sz="3600" b="1" dirty="0">
                <a:solidFill>
                  <a:srgbClr val="333333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. </a:t>
            </a:r>
            <a:endParaRPr lang="ru-RU" sz="3600" b="1" dirty="0"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551533" y="63395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4</a:t>
            </a:r>
            <a:endParaRPr lang="ru-RU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1637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81307" y="5426839"/>
            <a:ext cx="106940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Типичный </a:t>
            </a:r>
            <a:r>
              <a:rPr lang="ru-RU" b="1" dirty="0" err="1"/>
              <a:t>гироскутер</a:t>
            </a:r>
            <a:r>
              <a:rPr lang="ru-RU" b="1" dirty="0"/>
              <a:t>. </a:t>
            </a:r>
            <a:r>
              <a:rPr lang="ru-RU" dirty="0"/>
              <a:t>Внимание окружающих привлечь легко, но так же легко с него и свалиться: вопреки первому </a:t>
            </a:r>
            <a:r>
              <a:rPr lang="ru-RU" dirty="0" smtClean="0"/>
              <a:t>впечатлению. На таком устройстве движение разрешено только на тротуарах, при переходе проезжей части – обязательное спешивание.</a:t>
            </a:r>
            <a:endParaRPr lang="ru-RU" dirty="0"/>
          </a:p>
        </p:txBody>
      </p:sp>
      <p:pic>
        <p:nvPicPr>
          <p:cNvPr id="2050" name="Picture 2" descr="C:\Users\Елена Кравченко\Desktop\Галя\ПРЕЗЕНТАЦИИ\Gyro-p4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6360" y="1147995"/>
            <a:ext cx="7332337" cy="4124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858643" y="321131"/>
            <a:ext cx="10470995" cy="620872"/>
          </a:xfrm>
        </p:spPr>
        <p:txBody>
          <a:bodyPr anchor="ctr">
            <a:noAutofit/>
          </a:bodyPr>
          <a:lstStyle/>
          <a:p>
            <a:r>
              <a:rPr lang="ru-RU" altLang="ru-RU" sz="3200" dirty="0" err="1" smtClean="0">
                <a:solidFill>
                  <a:srgbClr val="002060"/>
                </a:solidFill>
                <a:latin typeface="Segoe Print" panose="02000600000000000000" pitchFamily="2" charset="0"/>
                <a:ea typeface="+mn-ea"/>
                <a:cs typeface="+mn-cs"/>
              </a:rPr>
              <a:t>Гироскутер</a:t>
            </a:r>
            <a:r>
              <a:rPr lang="ru-RU" altLang="ru-RU" sz="3200" dirty="0" smtClean="0">
                <a:solidFill>
                  <a:srgbClr val="002060"/>
                </a:solidFill>
                <a:latin typeface="Segoe Print" panose="02000600000000000000" pitchFamily="2" charset="0"/>
                <a:ea typeface="+mn-ea"/>
                <a:cs typeface="+mn-cs"/>
              </a:rPr>
              <a:t>-</a:t>
            </a:r>
            <a:r>
              <a:rPr lang="ru-RU" altLang="ru-RU" sz="2000" dirty="0" smtClean="0">
                <a:solidFill>
                  <a:srgbClr val="002060"/>
                </a:solidFill>
                <a:latin typeface="Segoe Print" panose="02000600000000000000" pitchFamily="2" charset="0"/>
                <a:ea typeface="+mn-ea"/>
                <a:cs typeface="+mn-cs"/>
              </a:rPr>
              <a:t> </a:t>
            </a:r>
            <a:r>
              <a:rPr lang="ru-RU" sz="2000" b="1" dirty="0"/>
              <a:t>двухколёсный скутер, </a:t>
            </a:r>
            <a:r>
              <a:rPr lang="ru-RU" sz="2000" b="1" dirty="0" err="1"/>
              <a:t>самобалансируемый</a:t>
            </a:r>
            <a:r>
              <a:rPr lang="ru-RU" sz="2000" b="1" dirty="0"/>
              <a:t> скутер англ. </a:t>
            </a:r>
            <a:r>
              <a:rPr lang="ru-RU" sz="2000" b="1" dirty="0" err="1"/>
              <a:t>GyroScooter</a:t>
            </a:r>
            <a:r>
              <a:rPr lang="ru-RU" sz="2000" b="1" dirty="0"/>
              <a:t>) ... </a:t>
            </a:r>
            <a:r>
              <a:rPr lang="ru-RU" sz="2000" b="1" dirty="0" smtClean="0"/>
              <a:t>Это устройство </a:t>
            </a:r>
            <a:r>
              <a:rPr lang="ru-RU" sz="2000" b="1" dirty="0"/>
              <a:t>также имеет два колеса и площадку для ног.</a:t>
            </a:r>
            <a:endParaRPr lang="ru-RU" altLang="ru-RU" sz="2000" b="1" dirty="0">
              <a:solidFill>
                <a:srgbClr val="002060"/>
              </a:solidFill>
              <a:latin typeface="Segoe Print" panose="020006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92196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939990" y="566458"/>
            <a:ext cx="5514402" cy="620872"/>
          </a:xfrm>
        </p:spPr>
        <p:txBody>
          <a:bodyPr anchor="ctr">
            <a:noAutofit/>
          </a:bodyPr>
          <a:lstStyle/>
          <a:p>
            <a:r>
              <a:rPr lang="ru-RU" altLang="ru-RU" sz="4000" dirty="0" err="1" smtClean="0">
                <a:solidFill>
                  <a:srgbClr val="002060"/>
                </a:solidFill>
                <a:latin typeface="Segoe Print" panose="02000600000000000000" pitchFamily="2" charset="0"/>
                <a:ea typeface="+mn-ea"/>
                <a:cs typeface="+mn-cs"/>
              </a:rPr>
              <a:t>Гироцикл</a:t>
            </a:r>
            <a:endParaRPr lang="ru-RU" altLang="ru-RU" sz="4000" dirty="0">
              <a:solidFill>
                <a:srgbClr val="002060"/>
              </a:solidFill>
              <a:latin typeface="Segoe Print" panose="02000600000000000000" pitchFamily="2" charset="0"/>
              <a:ea typeface="+mn-ea"/>
              <a:cs typeface="+mn-cs"/>
            </a:endParaRP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6898482" y="566102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ru-RU" alt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2360765" y="2540306"/>
            <a:ext cx="3000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/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698273" y="1638322"/>
            <a:ext cx="5742877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В американском городе </a:t>
            </a:r>
            <a:r>
              <a:rPr lang="ru-RU" sz="2400" dirty="0" err="1"/>
              <a:t>Гаррисберг</a:t>
            </a:r>
            <a:r>
              <a:rPr lang="ru-RU" sz="2400" dirty="0"/>
              <a:t>, штат Пенсильвания, трехлетняя девочка погибла в результате пожара, который возник в доме после взрыва </a:t>
            </a:r>
            <a:r>
              <a:rPr lang="ru-RU" sz="2400" dirty="0" err="1" smtClean="0"/>
              <a:t>гироцикла</a:t>
            </a:r>
            <a:r>
              <a:rPr lang="ru-RU" sz="2400" dirty="0" smtClean="0"/>
              <a:t>. Устройство </a:t>
            </a:r>
            <a:r>
              <a:rPr lang="ru-RU" sz="2400" dirty="0"/>
              <a:t>находилось на зарядке на первом этаже дома, где в момент взрыва оказались три девочки. Из-за возгорания батареи пламя охватило все помещение ночью 11 марта. Трехлетний ребенок погиб от полученных травм. Две другие пострадавшие находятся в тяжелом состоянии в реанимации одной из местных больниц.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551533" y="63395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4</a:t>
            </a:r>
            <a:endParaRPr lang="ru-RU" dirty="0" smtClean="0">
              <a:solidFill>
                <a:srgbClr val="002060"/>
              </a:solidFill>
            </a:endParaRPr>
          </a:p>
        </p:txBody>
      </p:sp>
      <p:pic>
        <p:nvPicPr>
          <p:cNvPr id="1026" name="Picture 2" descr="C:\Users\Елена Кравченко\Desktop\Галя\ПРЕЗЕНТАЦИИ\Гироскутер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876" y="2263699"/>
            <a:ext cx="4934101" cy="329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1641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85993" y="3155079"/>
            <a:ext cx="6420015" cy="5478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3200">
                <a:solidFill>
                  <a:srgbClr val="002060"/>
                </a:solidFill>
                <a:latin typeface="Segoe Print" panose="020006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ru-RU" sz="7200" dirty="0"/>
              <a:t>СПАСИБО!</a:t>
            </a:r>
          </a:p>
        </p:txBody>
      </p:sp>
    </p:spTree>
    <p:extLst>
      <p:ext uri="{BB962C8B-B14F-4D97-AF65-F5344CB8AC3E}">
        <p14:creationId xmlns:p14="http://schemas.microsoft.com/office/powerpoint/2010/main" val="3416117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Елена Кравченко\Desktop\Галя\Лого\лого ГИБДД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913" y="215564"/>
            <a:ext cx="1399014" cy="1454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802888" y="1644423"/>
            <a:ext cx="11117766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fontAlgn="base">
              <a:spcBef>
                <a:spcPct val="0"/>
              </a:spcBef>
              <a:spcAft>
                <a:spcPct val="0"/>
              </a:spcAft>
              <a:tabLst>
                <a:tab pos="10763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10763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10763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10763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10763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10763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10763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10763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10763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ru-RU" sz="2000" b="1" dirty="0"/>
              <a:t>ДТП по категориям участников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дорожного </a:t>
            </a:r>
            <a:r>
              <a:rPr lang="ru-RU" sz="2000" b="1" dirty="0"/>
              <a:t>движения распределились следующим образом:</a:t>
            </a:r>
            <a:endParaRPr lang="ru-RU" sz="2000" dirty="0"/>
          </a:p>
          <a:p>
            <a:pPr algn="ctr"/>
            <a:r>
              <a:rPr lang="ru-RU" sz="2000" b="1" dirty="0"/>
              <a:t> </a:t>
            </a:r>
            <a:endParaRPr lang="ru-RU" sz="2000" dirty="0"/>
          </a:p>
          <a:p>
            <a:pPr lvl="0"/>
            <a:r>
              <a:rPr lang="ru-RU" sz="2000" dirty="0"/>
              <a:t>С участием </a:t>
            </a:r>
            <a:r>
              <a:rPr lang="ru-RU" sz="2000" u="sng" dirty="0">
                <a:solidFill>
                  <a:srgbClr val="0070C0"/>
                </a:solidFill>
              </a:rPr>
              <a:t>детей - пассажиров</a:t>
            </a:r>
            <a:r>
              <a:rPr lang="ru-RU" sz="2000" dirty="0">
                <a:solidFill>
                  <a:srgbClr val="0070C0"/>
                </a:solidFill>
              </a:rPr>
              <a:t> </a:t>
            </a:r>
            <a:r>
              <a:rPr lang="ru-RU" sz="2000" dirty="0"/>
              <a:t>зарегистрировано </a:t>
            </a:r>
            <a:r>
              <a:rPr lang="ru-RU" sz="2000" dirty="0" smtClean="0"/>
              <a:t>16 </a:t>
            </a:r>
            <a:r>
              <a:rPr lang="ru-RU" sz="2000" b="1" dirty="0"/>
              <a:t>(АППГ – </a:t>
            </a:r>
            <a:r>
              <a:rPr lang="ru-RU" sz="2000" b="1" dirty="0" smtClean="0"/>
              <a:t>19 </a:t>
            </a:r>
            <a:r>
              <a:rPr lang="ru-RU" sz="2000" b="1" dirty="0"/>
              <a:t>ДТП, </a:t>
            </a:r>
            <a:r>
              <a:rPr lang="ru-RU" sz="2000" b="1" dirty="0" smtClean="0"/>
              <a:t>19 </a:t>
            </a:r>
            <a:r>
              <a:rPr lang="ru-RU" sz="2000" b="1" dirty="0"/>
              <a:t>- </a:t>
            </a:r>
            <a:r>
              <a:rPr lang="ru-RU" sz="2000" b="1" dirty="0" smtClean="0"/>
              <a:t>ранены)</a:t>
            </a:r>
            <a:r>
              <a:rPr lang="ru-RU" sz="2000" dirty="0" smtClean="0"/>
              <a:t> </a:t>
            </a:r>
            <a:r>
              <a:rPr lang="ru-RU" sz="2000" dirty="0"/>
              <a:t>ДТП, в которых </a:t>
            </a:r>
            <a:r>
              <a:rPr lang="ru-RU" sz="2000" dirty="0" smtClean="0"/>
              <a:t>пострадал 21 ребенок, </a:t>
            </a:r>
            <a:r>
              <a:rPr lang="ru-RU" sz="2000" dirty="0"/>
              <a:t>из них 4</a:t>
            </a:r>
            <a:r>
              <a:rPr lang="ru-RU" sz="2000" dirty="0" smtClean="0"/>
              <a:t> детей перевозились с нарушением ПДД РФ.</a:t>
            </a:r>
            <a:endParaRPr lang="ru-RU" sz="2000" dirty="0"/>
          </a:p>
          <a:p>
            <a:pPr lvl="0"/>
            <a:r>
              <a:rPr lang="ru-RU" sz="2000" dirty="0"/>
              <a:t>С участием </a:t>
            </a:r>
            <a:r>
              <a:rPr lang="ru-RU" sz="2000" u="sng" dirty="0">
                <a:solidFill>
                  <a:srgbClr val="0070C0"/>
                </a:solidFill>
              </a:rPr>
              <a:t>детей - пешеходов</a:t>
            </a:r>
            <a:r>
              <a:rPr lang="ru-RU" sz="2000" dirty="0">
                <a:solidFill>
                  <a:srgbClr val="0070C0"/>
                </a:solidFill>
              </a:rPr>
              <a:t> </a:t>
            </a:r>
            <a:r>
              <a:rPr lang="ru-RU" sz="2000" dirty="0"/>
              <a:t>произошло </a:t>
            </a:r>
            <a:r>
              <a:rPr lang="ru-RU" sz="2000" dirty="0" smtClean="0"/>
              <a:t>28 </a:t>
            </a:r>
            <a:r>
              <a:rPr lang="ru-RU" sz="2000" dirty="0"/>
              <a:t>ДТП </a:t>
            </a:r>
            <a:r>
              <a:rPr lang="ru-RU" sz="2000" b="1" dirty="0"/>
              <a:t>(АППГ – </a:t>
            </a:r>
            <a:r>
              <a:rPr lang="ru-RU" sz="2000" b="1" dirty="0" smtClean="0"/>
              <a:t>25 </a:t>
            </a:r>
            <a:r>
              <a:rPr lang="ru-RU" sz="2000" b="1" dirty="0"/>
              <a:t>ДТП, </a:t>
            </a:r>
            <a:r>
              <a:rPr lang="ru-RU" sz="2000" b="1" dirty="0" smtClean="0"/>
              <a:t>25 </a:t>
            </a:r>
            <a:r>
              <a:rPr lang="ru-RU" sz="2000" b="1" dirty="0"/>
              <a:t>– </a:t>
            </a:r>
            <a:r>
              <a:rPr lang="ru-RU" sz="2000" b="1" dirty="0" smtClean="0"/>
              <a:t>ранены, 9 виновны)</a:t>
            </a:r>
            <a:r>
              <a:rPr lang="ru-RU" sz="2000" dirty="0" smtClean="0"/>
              <a:t>, </a:t>
            </a:r>
            <a:r>
              <a:rPr lang="ru-RU" sz="2000" dirty="0"/>
              <a:t>в которых пострадали </a:t>
            </a:r>
            <a:r>
              <a:rPr lang="ru-RU" sz="2000" dirty="0" smtClean="0"/>
              <a:t>29 </a:t>
            </a:r>
            <a:r>
              <a:rPr lang="ru-RU" sz="2000" dirty="0"/>
              <a:t>детей, из них  по собственной неосторожности пострадали </a:t>
            </a:r>
            <a:r>
              <a:rPr lang="ru-RU" sz="2000" dirty="0" smtClean="0"/>
              <a:t>14 </a:t>
            </a:r>
            <a:r>
              <a:rPr lang="ru-RU" sz="2000" dirty="0"/>
              <a:t>несовершеннолетних, которые переходили проезжую часть с нарушением ПДД РФ, </a:t>
            </a:r>
            <a:r>
              <a:rPr lang="ru-RU" sz="2000" dirty="0" smtClean="0"/>
              <a:t>2 детей находились </a:t>
            </a:r>
            <a:r>
              <a:rPr lang="ru-RU" sz="2000" dirty="0"/>
              <a:t>в сопровождении взрослых</a:t>
            </a:r>
            <a:r>
              <a:rPr lang="ru-RU" sz="2000" dirty="0" smtClean="0"/>
              <a:t>. </a:t>
            </a:r>
            <a:endParaRPr lang="ru-RU" sz="2000" dirty="0"/>
          </a:p>
          <a:p>
            <a:pPr lvl="0"/>
            <a:r>
              <a:rPr lang="ru-RU" sz="2000" dirty="0"/>
              <a:t>С участием </a:t>
            </a:r>
            <a:r>
              <a:rPr lang="ru-RU" sz="2000" u="sng" dirty="0">
                <a:solidFill>
                  <a:srgbClr val="0070C0"/>
                </a:solidFill>
              </a:rPr>
              <a:t>детей - велосипедистов</a:t>
            </a:r>
            <a:r>
              <a:rPr lang="ru-RU" sz="2000" dirty="0">
                <a:solidFill>
                  <a:srgbClr val="0070C0"/>
                </a:solidFill>
              </a:rPr>
              <a:t> </a:t>
            </a:r>
            <a:r>
              <a:rPr lang="ru-RU" sz="2000" dirty="0"/>
              <a:t>ДТП </a:t>
            </a:r>
            <a:r>
              <a:rPr lang="ru-RU" sz="2000" b="1" dirty="0" smtClean="0"/>
              <a:t>зарегистрировано 5 ДТП;</a:t>
            </a:r>
            <a:r>
              <a:rPr lang="ru-RU" sz="2000" dirty="0" smtClean="0"/>
              <a:t> </a:t>
            </a:r>
            <a:endParaRPr lang="ru-RU" sz="2000" dirty="0"/>
          </a:p>
          <a:p>
            <a:pPr lvl="0"/>
            <a:r>
              <a:rPr lang="ru-RU" sz="2000" dirty="0"/>
              <a:t>С участием </a:t>
            </a:r>
            <a:r>
              <a:rPr lang="ru-RU" sz="2000" u="sng" dirty="0">
                <a:solidFill>
                  <a:srgbClr val="0070C0"/>
                </a:solidFill>
              </a:rPr>
              <a:t>детей - водителей </a:t>
            </a:r>
            <a:r>
              <a:rPr lang="ru-RU" sz="2000" dirty="0"/>
              <a:t>произошло  - </a:t>
            </a:r>
            <a:r>
              <a:rPr lang="ru-RU" sz="2000" b="1" dirty="0" smtClean="0"/>
              <a:t>зарегистрировано -1 ДТП.</a:t>
            </a:r>
            <a:endParaRPr lang="ru-RU" sz="2000" dirty="0"/>
          </a:p>
          <a:p>
            <a:r>
              <a:rPr lang="ru-RU" sz="20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838974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Елена Кравченко\Desktop\Галя\Лого\лого ГИБДД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913" y="215564"/>
            <a:ext cx="1399014" cy="1454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900043" y="704673"/>
            <a:ext cx="8647693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Основные причины ДТП с «виновными»</a:t>
            </a:r>
            <a:r>
              <a:rPr kumimoji="0" lang="ru-RU" altLang="ru-RU" sz="2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детьми-пешеходами: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917420" y="2089668"/>
            <a:ext cx="10612941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Переход проезжей</a:t>
            </a:r>
            <a:r>
              <a:rPr kumimoji="0" lang="ru-RU" altLang="ru-RU" sz="2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части в неустановленном месте, в зоне видимости пешеходного перехода, либо перекрестка:</a:t>
            </a:r>
          </a:p>
          <a:p>
            <a:pPr indent="0"/>
            <a:r>
              <a:rPr lang="ru-RU" altLang="ru-RU" sz="2800" b="1" dirty="0" smtClean="0">
                <a:ea typeface="Times New Roman" pitchFamily="18" charset="0"/>
              </a:rPr>
              <a:t>               </a:t>
            </a:r>
            <a:r>
              <a:rPr lang="ru-RU" altLang="ru-RU" sz="2800" dirty="0" smtClean="0">
                <a:ea typeface="Times New Roman" pitchFamily="18" charset="0"/>
              </a:rPr>
              <a:t>- </a:t>
            </a:r>
            <a:r>
              <a:rPr lang="ru-RU" altLang="ru-RU" sz="2800" dirty="0" smtClean="0"/>
              <a:t>выход </a:t>
            </a:r>
            <a:r>
              <a:rPr lang="ru-RU" altLang="ru-RU" sz="2800" dirty="0"/>
              <a:t>из-за стоящих транспортных </a:t>
            </a:r>
            <a:r>
              <a:rPr lang="ru-RU" altLang="ru-RU" sz="2800" dirty="0" smtClean="0"/>
              <a:t>средств</a:t>
            </a:r>
          </a:p>
          <a:p>
            <a:pPr indent="0"/>
            <a:r>
              <a:rPr lang="ru-RU" altLang="ru-RU" sz="2800" dirty="0" smtClean="0"/>
              <a:t>               - отвлечение от окружающей среды,        использование современных гаджетов</a:t>
            </a:r>
            <a:br>
              <a:rPr lang="ru-RU" altLang="ru-RU" sz="2800" dirty="0" smtClean="0"/>
            </a:br>
            <a:r>
              <a:rPr lang="ru-RU" altLang="ru-RU" sz="2800" dirty="0" smtClean="0"/>
              <a:t>               - капюшон, ограничивающий обзор</a:t>
            </a:r>
            <a:endParaRPr lang="ru-RU" altLang="ru-RU" sz="2800" dirty="0"/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endParaRPr kumimoji="0" lang="ru-RU" altLang="ru-RU" sz="2800" b="1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altLang="ru-RU" sz="2800" b="1" dirty="0" smtClean="0"/>
              <a:t>2. Переход на запрещающий сигнал светофора.</a:t>
            </a:r>
          </a:p>
        </p:txBody>
      </p:sp>
      <p:pic>
        <p:nvPicPr>
          <p:cNvPr id="6" name="Изображение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00119" y="3369479"/>
            <a:ext cx="2187364" cy="2187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704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Segoe Print" panose="02000600000000000000" pitchFamily="2" charset="0"/>
              </a:rPr>
              <a:t>МИФЫ ПЕШЕХОДОВ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246782" y="2248911"/>
            <a:ext cx="52725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Times" charset="0"/>
              </a:rPr>
              <a:t>«Я </a:t>
            </a:r>
            <a:r>
              <a:rPr lang="ru-RU" dirty="0">
                <a:solidFill>
                  <a:srgbClr val="000000"/>
                </a:solidFill>
                <a:latin typeface="Times" charset="0"/>
              </a:rPr>
              <a:t>пешеход, меня обязаны пропускать на переходе»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10454" y="3674449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Times" charset="0"/>
              </a:rPr>
              <a:t>«Я </a:t>
            </a:r>
            <a:r>
              <a:rPr lang="ru-RU" dirty="0">
                <a:solidFill>
                  <a:srgbClr val="000000"/>
                </a:solidFill>
                <a:latin typeface="Times" charset="0"/>
              </a:rPr>
              <a:t>читал книгу, слушал музыку, разговаривал по телефону и не заметил приближающийся автомобиль»</a:t>
            </a:r>
            <a:endParaRPr lang="ru-RU" dirty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46782" y="5848638"/>
            <a:ext cx="45576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Times" charset="0"/>
              </a:rPr>
              <a:t>«Я </a:t>
            </a:r>
            <a:r>
              <a:rPr lang="ru-RU" dirty="0">
                <a:solidFill>
                  <a:srgbClr val="000000"/>
                </a:solidFill>
                <a:latin typeface="Times" charset="0"/>
              </a:rPr>
              <a:t>думал, что водитель успеет затормозить»</a:t>
            </a:r>
            <a:endParaRPr lang="ru-RU" dirty="0"/>
          </a:p>
        </p:txBody>
      </p:sp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9995" y="1446835"/>
            <a:ext cx="1920989" cy="1920989"/>
          </a:xfrm>
          <a:prstGeom prst="rect">
            <a:avLst/>
          </a:prstGeom>
        </p:spPr>
      </p:pic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9995" y="3103355"/>
            <a:ext cx="1788518" cy="1788518"/>
          </a:xfrm>
          <a:prstGeom prst="rect">
            <a:avLst/>
          </a:prstGeom>
        </p:spPr>
      </p:pic>
      <p:pic>
        <p:nvPicPr>
          <p:cNvPr id="11" name="Изображение 10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9995" y="5007859"/>
            <a:ext cx="1681557" cy="168155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1551533" y="63395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11</a:t>
            </a:r>
          </a:p>
        </p:txBody>
      </p:sp>
      <p:pic>
        <p:nvPicPr>
          <p:cNvPr id="13" name="Picture 2" descr="C:\Users\Елена Кравченко\Desktop\Галя\Лого\лого ГИБДД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1223" y="215564"/>
            <a:ext cx="1399014" cy="1454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2205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Segoe Print" panose="02000600000000000000" pitchFamily="2" charset="0"/>
              </a:rPr>
              <a:t>МИФЫ ПЕШЕХОДОВ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101296" y="210549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Times" charset="0"/>
              </a:rPr>
              <a:t>«Автомобиль </a:t>
            </a:r>
            <a:r>
              <a:rPr lang="ru-RU" dirty="0">
                <a:solidFill>
                  <a:srgbClr val="000000"/>
                </a:solidFill>
                <a:latin typeface="Times" charset="0"/>
              </a:rPr>
              <a:t>в первой полосе остановился, я думал, что и другие тоже затормозят»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101296" y="429842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Times" charset="0"/>
              </a:rPr>
              <a:t>«Я </a:t>
            </a:r>
            <a:r>
              <a:rPr lang="ru-RU" dirty="0">
                <a:solidFill>
                  <a:srgbClr val="000000"/>
                </a:solidFill>
                <a:latin typeface="Times" charset="0"/>
              </a:rPr>
              <a:t>перешел дорогу в неположенном месте, потому что мне было неудобно или далеко идти до пешеходного перехода»</a:t>
            </a:r>
            <a:endParaRPr lang="ru-RU" dirty="0"/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170" y="1742432"/>
            <a:ext cx="1372445" cy="1372445"/>
          </a:xfrm>
          <a:prstGeom prst="rect">
            <a:avLst/>
          </a:prstGeom>
        </p:spPr>
      </p:pic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51200" y="3668092"/>
            <a:ext cx="1906994" cy="1906994"/>
          </a:xfrm>
          <a:prstGeom prst="rect">
            <a:avLst/>
          </a:prstGeom>
        </p:spPr>
      </p:pic>
      <p:pic>
        <p:nvPicPr>
          <p:cNvPr id="13" name="Изображение 1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9889" y="1742432"/>
            <a:ext cx="1372445" cy="137244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551533" y="63395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12</a:t>
            </a:r>
          </a:p>
        </p:txBody>
      </p:sp>
      <p:pic>
        <p:nvPicPr>
          <p:cNvPr id="11" name="Picture 2" descr="C:\Users\Елена Кравченко\Desktop\Галя\Лого\лого ГИБДД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1223" y="215564"/>
            <a:ext cx="1399014" cy="1454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815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1551533" y="63395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12</a:t>
            </a:r>
          </a:p>
        </p:txBody>
      </p:sp>
      <p:pic>
        <p:nvPicPr>
          <p:cNvPr id="11" name="Picture 2" descr="C:\Users\Елена Кравченко\Desktop\Галя\Лого\лого ГИБДД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1223" y="215564"/>
            <a:ext cx="1399014" cy="1454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G:\11.05 Щорса, 24\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0673" y="945167"/>
            <a:ext cx="8062198" cy="6046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79863" y="191332"/>
            <a:ext cx="99913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0000"/>
                </a:solidFill>
                <a:latin typeface="Times" charset="0"/>
              </a:rPr>
              <a:t>11.05.2017 наезд на пешехода в 21.20 </a:t>
            </a:r>
            <a:r>
              <a:rPr lang="ru-RU" dirty="0" err="1" smtClean="0">
                <a:solidFill>
                  <a:srgbClr val="000000"/>
                </a:solidFill>
                <a:latin typeface="Times" charset="0"/>
              </a:rPr>
              <a:t>ул.Щорса</a:t>
            </a:r>
            <a:r>
              <a:rPr lang="ru-RU" dirty="0" smtClean="0">
                <a:solidFill>
                  <a:srgbClr val="000000"/>
                </a:solidFill>
                <a:latin typeface="Times" charset="0"/>
              </a:rPr>
              <a:t> /Белинского. </a:t>
            </a:r>
          </a:p>
          <a:p>
            <a:pPr algn="ctr"/>
            <a:r>
              <a:rPr lang="ru-RU" dirty="0" smtClean="0">
                <a:solidFill>
                  <a:srgbClr val="000000"/>
                </a:solidFill>
                <a:latin typeface="Times" charset="0"/>
              </a:rPr>
              <a:t>Несовершеннолетний переходил дорогу в неустановленном месте. Учащийся 7 класса.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0380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1551533" y="63395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12</a:t>
            </a:r>
          </a:p>
        </p:txBody>
      </p:sp>
      <p:pic>
        <p:nvPicPr>
          <p:cNvPr id="11" name="Picture 2" descr="C:\Users\Елена Кравченко\Desktop\Галя\Лого\лого ГИБДД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1223" y="215564"/>
            <a:ext cx="1399014" cy="1454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79863" y="191332"/>
            <a:ext cx="99913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0000"/>
                </a:solidFill>
                <a:latin typeface="Times" charset="0"/>
              </a:rPr>
              <a:t>11.05.2017 наезд на ребенка- пешехода в 21.20 </a:t>
            </a:r>
            <a:r>
              <a:rPr lang="ru-RU" dirty="0" err="1" smtClean="0">
                <a:solidFill>
                  <a:srgbClr val="000000"/>
                </a:solidFill>
                <a:latin typeface="Times" charset="0"/>
              </a:rPr>
              <a:t>ул.Щорса</a:t>
            </a:r>
            <a:r>
              <a:rPr lang="ru-RU" dirty="0" smtClean="0">
                <a:solidFill>
                  <a:srgbClr val="000000"/>
                </a:solidFill>
                <a:latin typeface="Times" charset="0"/>
              </a:rPr>
              <a:t> /Белинского. </a:t>
            </a:r>
          </a:p>
          <a:p>
            <a:pPr algn="ctr"/>
            <a:r>
              <a:rPr lang="ru-RU" dirty="0" smtClean="0">
                <a:solidFill>
                  <a:srgbClr val="000000"/>
                </a:solidFill>
                <a:latin typeface="Times" charset="0"/>
              </a:rPr>
              <a:t>Несовершеннолетний переходил дорогу в неустановленном месте. Учащийся 7 класса. ОО №17.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  <a:latin typeface="Times" charset="0"/>
              </a:rPr>
              <a:t>Кто виноват? Что такое неустановленное место?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26" name="Picture 2" descr="G:\11.05 Щорса, 24\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2485" y="1147230"/>
            <a:ext cx="7415488" cy="5561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8625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1551533" y="63395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12</a:t>
            </a:r>
          </a:p>
        </p:txBody>
      </p:sp>
      <p:pic>
        <p:nvPicPr>
          <p:cNvPr id="11" name="Picture 2" descr="C:\Users\Елена Кравченко\Desktop\Галя\Лого\лого ГИБДД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1223" y="215564"/>
            <a:ext cx="1399014" cy="1454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45688" y="115669"/>
            <a:ext cx="1022553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0000"/>
                </a:solidFill>
                <a:latin typeface="Times" charset="0"/>
              </a:rPr>
              <a:t>26.05.2017 наезд на пешехода </a:t>
            </a:r>
            <a:r>
              <a:rPr lang="ru-RU" dirty="0" err="1" smtClean="0">
                <a:solidFill>
                  <a:srgbClr val="000000"/>
                </a:solidFill>
                <a:latin typeface="Times" charset="0"/>
              </a:rPr>
              <a:t>ул.П</a:t>
            </a:r>
            <a:r>
              <a:rPr lang="ru-RU" dirty="0" smtClean="0">
                <a:solidFill>
                  <a:srgbClr val="000000"/>
                </a:solidFill>
                <a:latin typeface="Times" charset="0"/>
              </a:rPr>
              <a:t>. </a:t>
            </a:r>
            <a:r>
              <a:rPr lang="ru-RU" dirty="0" err="1" smtClean="0">
                <a:solidFill>
                  <a:srgbClr val="000000"/>
                </a:solidFill>
                <a:latin typeface="Times" charset="0"/>
              </a:rPr>
              <a:t>Шаманова</a:t>
            </a:r>
            <a:r>
              <a:rPr lang="ru-RU" dirty="0" smtClean="0">
                <a:solidFill>
                  <a:srgbClr val="000000"/>
                </a:solidFill>
                <a:latin typeface="Times" charset="0"/>
              </a:rPr>
              <a:t>, 17 (дворовая территория, зона знака 5.21). </a:t>
            </a:r>
          </a:p>
          <a:p>
            <a:pPr algn="ctr"/>
            <a:r>
              <a:rPr lang="ru-RU" dirty="0" smtClean="0">
                <a:solidFill>
                  <a:srgbClr val="000000"/>
                </a:solidFill>
                <a:latin typeface="Times" charset="0"/>
              </a:rPr>
              <a:t>Несовершеннолетний </a:t>
            </a:r>
            <a:r>
              <a:rPr lang="ru-RU" dirty="0">
                <a:solidFill>
                  <a:srgbClr val="000000"/>
                </a:solidFill>
                <a:latin typeface="Times" charset="0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Times" charset="0"/>
              </a:rPr>
              <a:t>начал пересекать проезжую часть на самокате, </a:t>
            </a:r>
          </a:p>
          <a:p>
            <a:pPr algn="ctr"/>
            <a:r>
              <a:rPr lang="ru-RU" dirty="0" smtClean="0">
                <a:solidFill>
                  <a:srgbClr val="000000"/>
                </a:solidFill>
                <a:latin typeface="Times" charset="0"/>
              </a:rPr>
              <a:t>неожиданно выехал из-за стоящего т/с. </a:t>
            </a:r>
            <a:r>
              <a:rPr lang="ru-RU" dirty="0" smtClean="0">
                <a:solidFill>
                  <a:srgbClr val="FF0000"/>
                </a:solidFill>
                <a:latin typeface="Times" charset="0"/>
              </a:rPr>
              <a:t>Кто виноват?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" name="Picture 2" descr="F:\УГИБДД\Видео\Фото с ДТП\26.05.2017 П.Шаманова 17 ребенок на самокате\фото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8843" y="1026087"/>
            <a:ext cx="7703079" cy="5777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6429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13267</TotalTime>
  <Words>670</Words>
  <Application>Microsoft Office PowerPoint</Application>
  <PresentationFormat>Произвольный</PresentationFormat>
  <Paragraphs>92</Paragraphs>
  <Slides>24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1_Тема Office</vt:lpstr>
      <vt:lpstr>Правильное поведение на дороге — залог общей безопасности</vt:lpstr>
      <vt:lpstr>Презентация PowerPoint</vt:lpstr>
      <vt:lpstr>Презентация PowerPoint</vt:lpstr>
      <vt:lpstr>Презентация PowerPoint</vt:lpstr>
      <vt:lpstr>МИФЫ ПЕШЕХОДОВ</vt:lpstr>
      <vt:lpstr>МИФЫ ПЕШЕХОДОВ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Где водитель встречается с пешеходом?</vt:lpstr>
      <vt:lpstr>Правила дорожного движения</vt:lpstr>
      <vt:lpstr>Гироскутер- двухколёсный скутер, самобалансируемый скутер англ. GyroScooter) ... Это устройство также имеет два колеса и площадку для ног.</vt:lpstr>
      <vt:lpstr>Гироцикл</vt:lpstr>
      <vt:lpstr>Презентация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Идеи активностей в БТЛ каналах  в рамках кампании  «Сложности перехода»</dc:title>
  <dc:creator>Valentina Kulbitskay</dc:creator>
  <cp:lastModifiedBy>Елена Ивановна</cp:lastModifiedBy>
  <cp:revision>110</cp:revision>
  <dcterms:created xsi:type="dcterms:W3CDTF">2016-09-23T06:53:26Z</dcterms:created>
  <dcterms:modified xsi:type="dcterms:W3CDTF">2017-09-12T13:30:47Z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625848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D6.1.2</vt:lpwstr>
  </property>
</Properties>
</file>